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02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08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  <p:sldMasterId id="2147483686" r:id="rId3"/>
  </p:sldMasterIdLst>
  <p:notesMasterIdLst>
    <p:notesMasterId r:id="rId11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</p:sldIdLst>
  <p:sldSz cx="9144000" cy="5143500" type="screen16x9"/>
  <p:notesSz cx="6858000" cy="9144000"/>
  <p:embeddedFontLst>
    <p:embeddedFont>
      <p:font typeface="Roboto" charset="0"/>
      <p:regular r:id="rId113"/>
      <p:bold r:id="rId114"/>
      <p:italic r:id="rId115"/>
      <p:boldItalic r:id="rId1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47" d="100"/>
          <a:sy n="147" d="100"/>
        </p:scale>
        <p:origin x="-57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presProps" Target="presProps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slide" Target="slides/slide99.xml"/><Relationship Id="rId110" Type="http://schemas.openxmlformats.org/officeDocument/2006/relationships/slide" Target="slides/slide107.xml"/><Relationship Id="rId115" Type="http://schemas.openxmlformats.org/officeDocument/2006/relationships/font" Target="fonts/font3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font" Target="fonts/font1.fntdata"/><Relationship Id="rId118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font" Target="fonts/font2.fntdata"/><Relationship Id="rId119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0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0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0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0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" name="Google Shape;219;p9:notes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See Book Section 1.3 for a compact introduction.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9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9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82216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471960" y="3334680"/>
            <a:ext cx="82216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2"/>
          </p:nvPr>
        </p:nvSpPr>
        <p:spPr>
          <a:xfrm>
            <a:off x="4684680" y="191916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3"/>
          </p:nvPr>
        </p:nvSpPr>
        <p:spPr>
          <a:xfrm>
            <a:off x="471960" y="333468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4"/>
          </p:nvPr>
        </p:nvSpPr>
        <p:spPr>
          <a:xfrm>
            <a:off x="4684680" y="333468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26470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3251880" y="1919160"/>
            <a:ext cx="26470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031440" y="1919160"/>
            <a:ext cx="26470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471960" y="3334680"/>
            <a:ext cx="26470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5"/>
          </p:nvPr>
        </p:nvSpPr>
        <p:spPr>
          <a:xfrm>
            <a:off x="3251880" y="3334680"/>
            <a:ext cx="26470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6"/>
          </p:nvPr>
        </p:nvSpPr>
        <p:spPr>
          <a:xfrm>
            <a:off x="6031440" y="3334680"/>
            <a:ext cx="26470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401184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2"/>
          </p:nvPr>
        </p:nvSpPr>
        <p:spPr>
          <a:xfrm>
            <a:off x="4684680" y="1919160"/>
            <a:ext cx="401184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471960" y="738720"/>
            <a:ext cx="8221680" cy="355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2"/>
          </p:nvPr>
        </p:nvSpPr>
        <p:spPr>
          <a:xfrm>
            <a:off x="4684680" y="1919160"/>
            <a:ext cx="401184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3"/>
          </p:nvPr>
        </p:nvSpPr>
        <p:spPr>
          <a:xfrm>
            <a:off x="471960" y="333468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401184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2"/>
          </p:nvPr>
        </p:nvSpPr>
        <p:spPr>
          <a:xfrm>
            <a:off x="4684680" y="191916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3"/>
          </p:nvPr>
        </p:nvSpPr>
        <p:spPr>
          <a:xfrm>
            <a:off x="4684680" y="333468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2"/>
          </p:nvPr>
        </p:nvSpPr>
        <p:spPr>
          <a:xfrm>
            <a:off x="4684680" y="191916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3"/>
          </p:nvPr>
        </p:nvSpPr>
        <p:spPr>
          <a:xfrm>
            <a:off x="471960" y="3334680"/>
            <a:ext cx="82216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82216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body" idx="2"/>
          </p:nvPr>
        </p:nvSpPr>
        <p:spPr>
          <a:xfrm>
            <a:off x="471960" y="3334680"/>
            <a:ext cx="82216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2"/>
          </p:nvPr>
        </p:nvSpPr>
        <p:spPr>
          <a:xfrm>
            <a:off x="4684680" y="191916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body" idx="3"/>
          </p:nvPr>
        </p:nvSpPr>
        <p:spPr>
          <a:xfrm>
            <a:off x="471960" y="333468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4"/>
          </p:nvPr>
        </p:nvSpPr>
        <p:spPr>
          <a:xfrm>
            <a:off x="4684680" y="333468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26470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2"/>
          </p:nvPr>
        </p:nvSpPr>
        <p:spPr>
          <a:xfrm>
            <a:off x="3251880" y="1919160"/>
            <a:ext cx="26470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3"/>
          </p:nvPr>
        </p:nvSpPr>
        <p:spPr>
          <a:xfrm>
            <a:off x="6031440" y="1919160"/>
            <a:ext cx="26470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4"/>
          </p:nvPr>
        </p:nvSpPr>
        <p:spPr>
          <a:xfrm>
            <a:off x="471960" y="3334680"/>
            <a:ext cx="26470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5"/>
          </p:nvPr>
        </p:nvSpPr>
        <p:spPr>
          <a:xfrm>
            <a:off x="3251880" y="3334680"/>
            <a:ext cx="26470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body" idx="6"/>
          </p:nvPr>
        </p:nvSpPr>
        <p:spPr>
          <a:xfrm>
            <a:off x="6031440" y="3334680"/>
            <a:ext cx="26470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ubTitle" idx="1"/>
          </p:nvPr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401184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body" idx="2"/>
          </p:nvPr>
        </p:nvSpPr>
        <p:spPr>
          <a:xfrm>
            <a:off x="4684680" y="1919160"/>
            <a:ext cx="401184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subTitle" idx="1"/>
          </p:nvPr>
        </p:nvSpPr>
        <p:spPr>
          <a:xfrm>
            <a:off x="471960" y="738720"/>
            <a:ext cx="8221680" cy="355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body" idx="2"/>
          </p:nvPr>
        </p:nvSpPr>
        <p:spPr>
          <a:xfrm>
            <a:off x="4684680" y="1919160"/>
            <a:ext cx="401184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3"/>
          </p:nvPr>
        </p:nvSpPr>
        <p:spPr>
          <a:xfrm>
            <a:off x="471960" y="333468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401184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5"/>
          <p:cNvSpPr txBox="1">
            <a:spLocks noGrp="1"/>
          </p:cNvSpPr>
          <p:nvPr>
            <p:ph type="body" idx="2"/>
          </p:nvPr>
        </p:nvSpPr>
        <p:spPr>
          <a:xfrm>
            <a:off x="4684680" y="191916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5"/>
          <p:cNvSpPr txBox="1">
            <a:spLocks noGrp="1"/>
          </p:cNvSpPr>
          <p:nvPr>
            <p:ph type="body" idx="3"/>
          </p:nvPr>
        </p:nvSpPr>
        <p:spPr>
          <a:xfrm>
            <a:off x="4684680" y="333468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body" idx="2"/>
          </p:nvPr>
        </p:nvSpPr>
        <p:spPr>
          <a:xfrm>
            <a:off x="4684680" y="191916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6"/>
          <p:cNvSpPr txBox="1">
            <a:spLocks noGrp="1"/>
          </p:cNvSpPr>
          <p:nvPr>
            <p:ph type="body" idx="3"/>
          </p:nvPr>
        </p:nvSpPr>
        <p:spPr>
          <a:xfrm>
            <a:off x="471960" y="3334680"/>
            <a:ext cx="82216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7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7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82216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7"/>
          <p:cNvSpPr txBox="1">
            <a:spLocks noGrp="1"/>
          </p:cNvSpPr>
          <p:nvPr>
            <p:ph type="body" idx="2"/>
          </p:nvPr>
        </p:nvSpPr>
        <p:spPr>
          <a:xfrm>
            <a:off x="471960" y="3334680"/>
            <a:ext cx="82216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8"/>
          <p:cNvSpPr txBox="1">
            <a:spLocks noGrp="1"/>
          </p:cNvSpPr>
          <p:nvPr>
            <p:ph type="body" idx="2"/>
          </p:nvPr>
        </p:nvSpPr>
        <p:spPr>
          <a:xfrm>
            <a:off x="4684680" y="191916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8"/>
          <p:cNvSpPr txBox="1">
            <a:spLocks noGrp="1"/>
          </p:cNvSpPr>
          <p:nvPr>
            <p:ph type="body" idx="3"/>
          </p:nvPr>
        </p:nvSpPr>
        <p:spPr>
          <a:xfrm>
            <a:off x="471960" y="333468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8"/>
          <p:cNvSpPr txBox="1">
            <a:spLocks noGrp="1"/>
          </p:cNvSpPr>
          <p:nvPr>
            <p:ph type="body" idx="4"/>
          </p:nvPr>
        </p:nvSpPr>
        <p:spPr>
          <a:xfrm>
            <a:off x="4684680" y="333468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26470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9"/>
          <p:cNvSpPr txBox="1">
            <a:spLocks noGrp="1"/>
          </p:cNvSpPr>
          <p:nvPr>
            <p:ph type="body" idx="2"/>
          </p:nvPr>
        </p:nvSpPr>
        <p:spPr>
          <a:xfrm>
            <a:off x="3251880" y="1919160"/>
            <a:ext cx="26470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9"/>
          <p:cNvSpPr txBox="1">
            <a:spLocks noGrp="1"/>
          </p:cNvSpPr>
          <p:nvPr>
            <p:ph type="body" idx="3"/>
          </p:nvPr>
        </p:nvSpPr>
        <p:spPr>
          <a:xfrm>
            <a:off x="6031440" y="1919160"/>
            <a:ext cx="26470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9"/>
          <p:cNvSpPr txBox="1">
            <a:spLocks noGrp="1"/>
          </p:cNvSpPr>
          <p:nvPr>
            <p:ph type="body" idx="4"/>
          </p:nvPr>
        </p:nvSpPr>
        <p:spPr>
          <a:xfrm>
            <a:off x="471960" y="3334680"/>
            <a:ext cx="26470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9"/>
          <p:cNvSpPr txBox="1">
            <a:spLocks noGrp="1"/>
          </p:cNvSpPr>
          <p:nvPr>
            <p:ph type="body" idx="5"/>
          </p:nvPr>
        </p:nvSpPr>
        <p:spPr>
          <a:xfrm>
            <a:off x="3251880" y="3334680"/>
            <a:ext cx="26470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9"/>
          <p:cNvSpPr txBox="1">
            <a:spLocks noGrp="1"/>
          </p:cNvSpPr>
          <p:nvPr>
            <p:ph type="body" idx="6"/>
          </p:nvPr>
        </p:nvSpPr>
        <p:spPr>
          <a:xfrm>
            <a:off x="6031440" y="3334680"/>
            <a:ext cx="26470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401184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684680" y="1919160"/>
            <a:ext cx="401184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471960" y="738720"/>
            <a:ext cx="8221680" cy="355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4684680" y="1919160"/>
            <a:ext cx="401184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3"/>
          </p:nvPr>
        </p:nvSpPr>
        <p:spPr>
          <a:xfrm>
            <a:off x="471960" y="333468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401184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684680" y="191916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3"/>
          </p:nvPr>
        </p:nvSpPr>
        <p:spPr>
          <a:xfrm>
            <a:off x="4684680" y="333468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4684680" y="1919160"/>
            <a:ext cx="401184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471960" y="3334680"/>
            <a:ext cx="822168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flipH="1">
            <a:off x="8246520" y="4245840"/>
            <a:ext cx="897120" cy="89712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/>
          <p:nvPr/>
        </p:nvSpPr>
        <p:spPr>
          <a:xfrm flipH="1">
            <a:off x="8246520" y="4245840"/>
            <a:ext cx="897120" cy="897120"/>
          </a:xfrm>
          <a:prstGeom prst="round1Rect">
            <a:avLst>
              <a:gd name="adj" fmla="val 16667"/>
            </a:avLst>
          </a:prstGeom>
          <a:solidFill>
            <a:srgbClr val="FFFFFF">
              <a:alpha val="6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390600" y="1819440"/>
            <a:ext cx="8221680" cy="93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 rot="10800000" flipH="1">
            <a:off x="-14760" y="5143680"/>
            <a:ext cx="9143640" cy="34570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0" y="1685880"/>
            <a:ext cx="9143640" cy="108360"/>
          </a:xfrm>
          <a:prstGeom prst="rect">
            <a:avLst/>
          </a:prstGeom>
          <a:gradFill>
            <a:gsLst>
              <a:gs pos="0">
                <a:srgbClr val="F9F9F9"/>
              </a:gs>
              <a:gs pos="100000">
                <a:srgbClr val="DEDED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0"/>
          <p:cNvSpPr txBox="1"/>
          <p:nvPr/>
        </p:nvSpPr>
        <p:spPr>
          <a:xfrm>
            <a:off x="390600" y="1819440"/>
            <a:ext cx="8221680" cy="93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6LoWPAN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0"/>
          <p:cNvSpPr txBox="1"/>
          <p:nvPr/>
        </p:nvSpPr>
        <p:spPr>
          <a:xfrm>
            <a:off x="390600" y="2789280"/>
            <a:ext cx="8221680" cy="43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54864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Ms.Thanmayee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5943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Department of IT,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5943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NITK, Surathkal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9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Points: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9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6LoWPAN uses UDP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Adaptation between full IPv6 and LoWPAN is done by edge routers of 6LoWPAN islands.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 802.15.4 standard is the most common 2.4 Ghz wireless technology for embedded wireless applications.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6LoWPAN is designed to work  with special type of link and has its own set of link requirements.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Framing,unicast transmission,addressing.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39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39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5" name="Google Shape;835;p139"/>
          <p:cNvPicPr preferRelativeResize="0"/>
          <p:nvPr/>
        </p:nvPicPr>
        <p:blipFill rotWithShape="1">
          <a:blip r:embed="rId3">
            <a:alphaModFix/>
          </a:blip>
          <a:srcRect b="43782"/>
          <a:stretch/>
        </p:blipFill>
        <p:spPr>
          <a:xfrm>
            <a:off x="216000" y="1771200"/>
            <a:ext cx="8791200" cy="20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40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IPv6 Multicast Address: Prefix FF00::/8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140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2" name="Google Shape;842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8000" y="1876320"/>
            <a:ext cx="6264000" cy="309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41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41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9" name="Google Shape;849;p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520" y="-1440"/>
            <a:ext cx="741924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2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LoWPAN_NHC: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142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6" name="Google Shape;856;p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200" y="1810080"/>
            <a:ext cx="7534080" cy="152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43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143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3" name="Google Shape;863;p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640" y="-1440"/>
            <a:ext cx="677736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44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44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0" name="Google Shape;870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5920" y="0"/>
            <a:ext cx="634464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45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145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7" name="Google Shape;877;p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240" y="1728000"/>
            <a:ext cx="6857640" cy="247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6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146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4" name="Google Shape;884;p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6720" y="-1440"/>
            <a:ext cx="659484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47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147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1" name="Google Shape;891;p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4760" y="1152000"/>
            <a:ext cx="6303240" cy="332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0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Addressing:</a:t>
            </a: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50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 802.15.4 standard supports unique EUI-64 addresses and configurable 16 bit short addressing.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 mapping between the link layer address and the IPv6 address is used for achieving compression.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261134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None/>
            </a:pP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1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1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0360" y="72000"/>
            <a:ext cx="4193640" cy="5020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2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6LoWPAN Format:</a:t>
            </a:r>
            <a:endParaRPr sz="2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2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Internet is composed of many IP subnetworks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“IP over X” specification for each type of subnetworks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 IPv6 over Ethernet, IPv6 over IEEE 802.15.4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3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3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432000" marR="0" lvl="0" indent="-324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4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IPv6 over IEEE 802.15.4 Challenges: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4"/>
          <p:cNvSpPr txBox="1"/>
          <p:nvPr/>
        </p:nvSpPr>
        <p:spPr>
          <a:xfrm>
            <a:off x="471960" y="1728000"/>
            <a:ext cx="8221680" cy="3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Fragmentation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−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IPv6: Minimum MTU(Maximum Transmission Unit) is 1,280 bytes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−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IEEE 802.15.4: Maximum 127 bytes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Head compression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−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IPv6: 40 bytes compressed IP Header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−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- 802.15.4: effective link payload is 81 bytes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Routing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−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IPv6: A link is a single broadcast domain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−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- 802.15.4: a mesh of short-range connections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5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5"/>
          <p:cNvSpPr txBox="1"/>
          <p:nvPr/>
        </p:nvSpPr>
        <p:spPr>
          <a:xfrm>
            <a:off x="471960" y="1919160"/>
            <a:ext cx="8221680" cy="304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header overhead is large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802.15.4 maximum frame overhead of 25 bytes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Link-layer security can be as high as 21 bytes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leaves 81 bytes left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40-byte IP header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8-byte UDP header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 bytes remaining for actual data! 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6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Functions of Adaptation Layer:</a:t>
            </a: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56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various problems to be addressed: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Links can be point-to-point or they can be multiple link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Finding path for packets to proceed to the next IP node: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Lowpan is not connection oriented.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Mesh-under routing, adaptation layer should provide L2 hop details and information for frame forwarding.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7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Functions of Adaptation Layer:</a:t>
            </a: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57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 packets needs to be encapsulated in the subnetwork.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problems to be noted: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6000" marR="0" lvl="2" indent="-287999" algn="l" rtl="0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 types of packets are carried by the links.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6000" marR="0" lvl="2" indent="-287999" algn="l" rtl="0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 packets may not fit in L2 frame.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6000" marR="0" lvl="2" indent="-287999" algn="l" rtl="0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Lot of information in header.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8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Assumptions about link  layer:</a:t>
            </a: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8"/>
          <p:cNvSpPr txBox="1"/>
          <p:nvPr/>
        </p:nvSpPr>
        <p:spPr>
          <a:xfrm>
            <a:off x="471960" y="1728000"/>
            <a:ext cx="8221680" cy="34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layer technologies beyond IEEE 802.15.4: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6LoWPAN is designed by keeping IEEE 802.15.4 in mind.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 is to make 6LoWPAN applicable to a much wider set of technologies.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layer service model: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service requirements of 6LoWPAN on link layer: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6000" marR="0" lvl="2" indent="-287999" algn="l" rtl="0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node needs to be able to send packets of limited size to another node within radio range.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6000" marR="0" lvl="2" indent="-287999" algn="l" rtl="0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 is unreliable. Even 6LoWPAN knows that low power wireless links cannot always offer a high reliability.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6000" marR="0" lvl="2" indent="-287999" algn="l" rtl="0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6lowpan considers one hop neighborhood of a node.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6000" marR="0" lvl="2" indent="-287999" algn="l" rtl="0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 802.15.4 frame types: Data frame, Acknowledgement frames, MAC layer command frames (association, diassociation, synchronization..), Beacon frames.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LOWPAN?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1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It is a network that comprises of devices that conform to IEEE 802.15.4-2003 standard.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4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IEEE 802.15.4 devices are characterized by short range, low bit rate, low power, and low cost.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4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These devices are limited in their computational power, memory, and/or energy availability.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9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9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lang="en-US" sz="18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Layer Addressing: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oto Sans Symbols"/>
              <a:buChar char="−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Layer address is not routable.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oto Sans Symbols"/>
              <a:buChar char="−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frames carry source and destination addresses.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oto Sans Symbols"/>
              <a:buChar char="−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 802.15.4 defines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oto Sans Symbols"/>
              <a:buChar char="−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64 bits address identified by EUI-64 (global/universal).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oto Sans Symbols"/>
              <a:buChar char="−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16 bits short address assigned by PAN coordinator.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oto Sans Symbols"/>
              <a:buChar char="−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IEEE 802.15.4 identifies a node by PAN identifier and 16 bit short address.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0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60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Layer Management and operations: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6lowpan networks operates in beaconless mode.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Beacon based mode is also allowed.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 via unslotted CSMA/CA.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Security features with additional header.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1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Basic 6LoWPAN Format:</a:t>
            </a:r>
            <a:endParaRPr sz="2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61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 802.15.4 packet format does not contain any fields to identify the payload that a packet is carrying.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first byte of the payload indicates a dispatch byte.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type identifier and further information.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219224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0000" y="3636000"/>
            <a:ext cx="5328000" cy="130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2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62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20" y="232200"/>
            <a:ext cx="7943400" cy="4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3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3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" y="1713240"/>
            <a:ext cx="6983640" cy="217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4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64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2360" y="470880"/>
            <a:ext cx="6648120" cy="434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5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92960"/>
            <a:ext cx="8723520" cy="232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6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66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000" y="2237040"/>
            <a:ext cx="6600600" cy="1218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7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Addressing:</a:t>
            </a:r>
            <a:endParaRPr sz="2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67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 adaptation layer involves at least two kind of addresses.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IP (L3) address: 128 bit IPv6 address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Link layer (L2) address: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64 bit IEEE EUI - 64 address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16 bit short address assigned by PAN coordinator.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8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000" y="1919160"/>
            <a:ext cx="7776000" cy="264636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8"/>
          <p:cNvSpPr txBox="1"/>
          <p:nvPr/>
        </p:nvSpPr>
        <p:spPr>
          <a:xfrm>
            <a:off x="349920" y="491760"/>
            <a:ext cx="5986080" cy="130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EUI-64 address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 OUI: Organization Unique Identifier – 24 bits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 M: Muliticast address /Unicast address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 L: Locally assigned Address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2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2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920" y="1751040"/>
            <a:ext cx="8362440" cy="285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9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9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520" y="1656000"/>
            <a:ext cx="7057800" cy="3228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0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 Address: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70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IPv6 Interface identifier for 16 bit short address 0X00FF and 0xFE00 are used. (reserved)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283995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000" y="2583000"/>
            <a:ext cx="7056000" cy="213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1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1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000" y="2160000"/>
            <a:ext cx="7435800" cy="224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2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432000" marR="0" lvl="0" indent="-324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lang="en-US" sz="26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</a:t>
            </a:r>
            <a:endParaRPr sz="2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3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3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4360" y="0"/>
            <a:ext cx="685764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4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4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400" y="757800"/>
            <a:ext cx="8096040" cy="43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5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Forwarding and Routing :</a:t>
            </a:r>
            <a:endParaRPr sz="2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75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lang="en-US" sz="2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Packets have to travel multiple hops on their way through the LoWPAN.</a:t>
            </a:r>
            <a:endParaRPr sz="2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lang="en-US" sz="2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involves two processes: Routing and Forwarding.</a:t>
            </a:r>
            <a:endParaRPr sz="2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lang="en-US" sz="2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can be performed at Layer 2 or Layer 3.</a:t>
            </a:r>
            <a:endParaRPr sz="2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24399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None/>
            </a:pPr>
            <a:endParaRPr sz="2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6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76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000" y="-103320"/>
            <a:ext cx="685764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7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77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400" y="936000"/>
            <a:ext cx="7448040" cy="36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8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78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520" y="459720"/>
            <a:ext cx="7057800" cy="403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3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Benefits of using IP:</a:t>
            </a: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3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 based devices connect easily to other IP networks</a:t>
            </a:r>
            <a:endParaRPr sz="2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 networks allow the use of existing infrastructure</a:t>
            </a:r>
            <a:endParaRPr sz="2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 based technologies have existed for decades</a:t>
            </a:r>
            <a:endParaRPr sz="2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 technology is specified in an open and freeway with standard process and documents</a:t>
            </a:r>
            <a:endParaRPr sz="2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 for managing, commissioning and diagnosing IP based networks already exist</a:t>
            </a:r>
            <a:endParaRPr sz="2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9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ROUTE OVER: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9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Routing at network layer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IPv6 address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LoWPAN node acts as IP router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link layer hop is a IP hop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IP header and routing table.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fragments are reassembled by the adaptation layer and sent to the network layer. 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it is the final destination, packet is sent to transport layer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Else  forward to the next hop based on routing table information.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0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80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720" y="789480"/>
            <a:ext cx="7457760" cy="356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1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MESH UNDER: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1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Forwarding is done based on IEEE 802.15.4 frame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MAC address, short address, EUI-64 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link layer hops are used to complete one IP hop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each hop, the link layer source and destination address is overwritten.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information is useful for various operations. Ex: Reassembly.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the 6LoWPAN defines Mesh Header.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has hop limit too.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Mesh Header must be the first header in 6LoWPAN header stack.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2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82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2360" y="398520"/>
            <a:ext cx="6648120" cy="434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3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3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440" y="1440000"/>
            <a:ext cx="7981560" cy="299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4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84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400" y="1167840"/>
            <a:ext cx="8096040" cy="356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5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85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0000" y="396360"/>
            <a:ext cx="6087240" cy="423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6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HEADER COMPRESSION</a:t>
            </a:r>
            <a:endParaRPr sz="2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86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cost of battery lifetime and channel capacity are main reason for header compression.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Redundant information can be removed.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compression may lead to packet lost and destroying of information.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compression algorithm are best suited for application layer contents.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Header compression can be end-to end or hop by hop.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7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 802.15.4 MTU: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87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000" y="1584000"/>
            <a:ext cx="7937640" cy="2051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8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HEADER COMPRESSION</a:t>
            </a:r>
            <a:endParaRPr sz="2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8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short header compression improves network transmission efficiency, quality and speed with: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Decrease in packet header overhead (bandwidth savings)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Reduction in packet loss.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Better interactive response time.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Decrease in infrastructure cost, more users per channel bandwidth means less infrastructure deployment costs.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4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IP Demands:</a:t>
            </a: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4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sz="2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services</a:t>
            </a:r>
            <a:endParaRPr sz="2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Management</a:t>
            </a:r>
            <a:endParaRPr sz="2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 size</a:t>
            </a:r>
            <a:endParaRPr sz="2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9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89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process of header compression uses the concept of flow context.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the collection of information about field values and change patterns.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header compression is hop by hop and not applied end to end.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each hop in the IP network, it becomes necessary to decompress the packet to perform operations like QoS.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90"/>
          <p:cNvSpPr txBox="1"/>
          <p:nvPr/>
        </p:nvSpPr>
        <p:spPr>
          <a:xfrm>
            <a:off x="471960" y="31248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 TO END HEADER COMPRESSION: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90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400" y="924480"/>
            <a:ext cx="9143640" cy="329184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90"/>
          <p:cNvSpPr txBox="1"/>
          <p:nvPr/>
        </p:nvSpPr>
        <p:spPr>
          <a:xfrm>
            <a:off x="576000" y="4680000"/>
            <a:ext cx="8424000" cy="71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strike="noStrike">
                <a:latin typeface="Arial"/>
                <a:ea typeface="Arial"/>
                <a:cs typeface="Arial"/>
                <a:sym typeface="Arial"/>
              </a:rPr>
              <a:t>“End-to-End Header Compression over Software-Defined Networks: a Low Latency Network Architecture”, Supalerk Jivorasetkul, Masayoshi Shimamura,,Katsuyoshi Iida, ICINCS, 2012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91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91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080" y="90000"/>
            <a:ext cx="864468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2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92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720" y="1171440"/>
            <a:ext cx="8267400" cy="29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3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HEADER COMPRESSION</a:t>
            </a:r>
            <a:endParaRPr sz="2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93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6LoWPAN employs 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Stateless compression 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 based Header Compression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Stateless means no requirement for previous agreement between nodes exchanging the compressed packets.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4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Stateless Header Compression:</a:t>
            </a:r>
            <a:endParaRPr sz="2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94"/>
          <p:cNvSpPr txBox="1"/>
          <p:nvPr/>
        </p:nvSpPr>
        <p:spPr>
          <a:xfrm>
            <a:off x="562320" y="194400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a flow independent compression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HC1 and HC2 Compression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HC1: Compression of IPv6 header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HC2: Compression of UDP header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HC1: dispatch value: 01000010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94"/>
          <p:cNvSpPr txBox="1"/>
          <p:nvPr/>
        </p:nvSpPr>
        <p:spPr>
          <a:xfrm>
            <a:off x="150120" y="1938240"/>
            <a:ext cx="61272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5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95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2360" y="398520"/>
            <a:ext cx="6648120" cy="434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6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96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720" y="828360"/>
            <a:ext cx="8105400" cy="36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7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97"/>
          <p:cNvSpPr txBox="1"/>
          <p:nvPr/>
        </p:nvSpPr>
        <p:spPr>
          <a:xfrm>
            <a:off x="471960" y="1759680"/>
            <a:ext cx="8221680" cy="3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romanUcPeriod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version number is obviously always 6 and therefore never needs to be sent.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romanUcPeriod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fields that often are zero in IPv6 headers are the traffic class and the flow label. The C bit in the HC1 header, if set, indicates that these bits indeed are zero and are not sent. If the C bit is clear, they are included among the non-compressed fields.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romanUcPeriod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payload length can be inferred from the remaining length of the 6LoWPAN PDU (which in turn can be found out from the link-layer frame or from the fragmentation mechanism) and therefore is never sent in a compressed header.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romanUcPeriod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next header field is one full byte, but has a number of values that are much more likely than others. The NH bits in the HC1 header, if non-zero, indicate that the next header field is implied by their value.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romanUcPeriod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Finally, the Hop Limit was considered to be too difficult to compress and therefore is always sent in-line in the non-compressed fields.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8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98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760" y="1261800"/>
            <a:ext cx="7105320" cy="280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5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Demands of Wireless Embedded Devices and Networks:</a:t>
            </a:r>
            <a:endParaRPr sz="2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5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 and Duty Cycle : Low duty cycles preferred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Multicast : Wireless embedded radio technologies, such as IEEE 802.15.4 does not support multicast.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Mesh Topologies : To achieve coverage and cost efficiency.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Layer Mesh or Mesh Under routing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LoWPAN Mesh or IP routing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Bandwidth and frame size : Bandwidth – 20-250kbps and frame size – 40-200 bytes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Reliability : Standard IPs are not optimized for low power wireless networks.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9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99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600" y="1294920"/>
            <a:ext cx="8172000" cy="273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00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00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0000" y="1872000"/>
            <a:ext cx="3352320" cy="19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1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01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Google Shape;575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800" y="144000"/>
            <a:ext cx="788724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2"/>
          <p:cNvSpPr txBox="1"/>
          <p:nvPr/>
        </p:nvSpPr>
        <p:spPr>
          <a:xfrm>
            <a:off x="418320" y="45648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IEEE 802.15.4 Frame:</a:t>
            </a:r>
            <a:endParaRPr sz="2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02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520" y="1296000"/>
            <a:ext cx="7183800" cy="3786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3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103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432000" marR="0" lvl="0" indent="-324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261134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None/>
            </a:pP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HC2 Header Compression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4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HC2 COMPRESSION</a:t>
            </a:r>
            <a:endParaRPr sz="2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04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HC2 Header Compression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5" name="Google Shape;595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360" y="1728000"/>
            <a:ext cx="6659640" cy="34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5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105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080" y="828720"/>
            <a:ext cx="8105400" cy="36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06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UDP HEADER: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106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6040" y="2026440"/>
            <a:ext cx="6519960" cy="229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7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107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8000" y="642600"/>
            <a:ext cx="6314400" cy="398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8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08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Google Shape;623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6640" y="90000"/>
            <a:ext cx="493956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6LoWPAN?</a:t>
            </a:r>
            <a:endParaRPr sz="3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6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-US" sz="1800" b="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Definition: 6LoWPAN standard enables the efficient use of IPv6 over low power, low rate wireless networks on simple embedded devices through an adaptation layer and optimization of related protocols. 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4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-US" sz="1800" b="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Defined by IETF standards: RFC 4919,4944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9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09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0" name="Google Shape;630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000" y="308520"/>
            <a:ext cx="6656400" cy="458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10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10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680" y="0"/>
            <a:ext cx="7287120" cy="502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11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11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Google Shape;644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32760"/>
            <a:ext cx="9143640" cy="4035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12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Lets Solve this: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12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 ID: 8456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 ID : 0009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Prefix : 2001:0DB8:AC10:FE01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the 128 bit IPv6 address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261134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None/>
            </a:pP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261134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None/>
            </a:pP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13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113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7" name="Google Shape;657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" y="1656000"/>
            <a:ext cx="7056000" cy="213876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113"/>
          <p:cNvSpPr txBox="1"/>
          <p:nvPr/>
        </p:nvSpPr>
        <p:spPr>
          <a:xfrm>
            <a:off x="936000" y="3733200"/>
            <a:ext cx="6542640" cy="89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1" strike="noStrike">
                <a:latin typeface="Arial"/>
                <a:ea typeface="Arial"/>
                <a:cs typeface="Arial"/>
                <a:sym typeface="Arial"/>
              </a:rPr>
              <a:t>Answer:</a:t>
            </a:r>
            <a:endParaRPr sz="2200" b="0" strike="noStrike"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1" strike="noStrike">
                <a:latin typeface="Arial"/>
                <a:ea typeface="Arial"/>
                <a:cs typeface="Arial"/>
                <a:sym typeface="Arial"/>
              </a:rPr>
              <a:t>2001:0DB8:AC10:FE01:</a:t>
            </a:r>
            <a:r>
              <a:rPr lang="en-US" sz="2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lang="en-US" sz="2200" b="1" strike="noStrike">
                <a:latin typeface="Arial"/>
                <a:ea typeface="Arial"/>
                <a:cs typeface="Arial"/>
                <a:sym typeface="Arial"/>
              </a:rPr>
              <a:t>456:</a:t>
            </a:r>
            <a:r>
              <a:rPr lang="en-US" sz="2200" b="1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00FF:FE00</a:t>
            </a:r>
            <a:r>
              <a:rPr lang="en-US" sz="2200" b="1" strike="noStrike">
                <a:latin typeface="Arial"/>
                <a:ea typeface="Arial"/>
                <a:cs typeface="Arial"/>
                <a:sym typeface="Arial"/>
              </a:rPr>
              <a:t>:0009</a:t>
            </a:r>
            <a:endParaRPr sz="2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4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Lets Solve this: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114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Source MAC address : E8-11-32-4E-07-DB, L2 Destination MAC address : A8-12-23-4A-08-AA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source node sends an IPv6 packet to a destination in Link Local scope. As we know that one of the functionalities of 6LoWPAN is to compress the Headers from upper layer, it encodes its compression data as follows: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01000010 11111000 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Followed by uncompressed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size of IPv6 header?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IPv6 source and destination address?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15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Lets Solve this: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115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the following Header compression encoding: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01000010 11111011 11100000 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Followed by uncompressed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total Header size?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16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Lets Solve this: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116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6LoWPAN supports Mesh Under Routing. It makes use of Mesh Header to support this functionality. Analyze the 6LoWPAN Header encoding given below: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10111111 0009 0008 01000010 11111011 11100000  </a:t>
            </a: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															compressed fields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7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117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3" name="Google Shape;683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440" y="1440000"/>
            <a:ext cx="7981560" cy="299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8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Lets Solve this: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118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network prefix : 2001:0DB8:AC10:FE01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MAC address : E8-11-32-4E-07-DB, L2 Destination MAC address : A8-12-23-4A-08-AA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Apply HC1 on the IPv6 packet.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size of Header?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7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6LoWPAN Architecture:</a:t>
            </a: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6000" y="144000"/>
            <a:ext cx="4752000" cy="484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9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FRAGMENTATION AND REASSEMBLY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119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6" name="Google Shape;696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2000" y="1274040"/>
            <a:ext cx="5923800" cy="38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20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120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00" y="2160000"/>
            <a:ext cx="8525520" cy="227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21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21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60" y="1598760"/>
            <a:ext cx="8060040" cy="2505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22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122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" name="Google Shape;717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080" y="223920"/>
            <a:ext cx="8096040" cy="466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3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123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" name="Google Shape;724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360" y="95400"/>
            <a:ext cx="700632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24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24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10111111 0009 0008 11000 11111111111 0000000000000001   01000010 11111011 11100000  </a:t>
            </a: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Frag1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10111111 0009 0008 11100 11111111111 0000000000000001 00100000  </a:t>
            </a: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Fragment n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283995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5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125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10111111 0009 0008 11000 11111111111 0000000000000001   01000010 11111011 11100000  </a:t>
            </a: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Frag1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283995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10111111 0009 0008 11100 11111111111 0000000000000001 00100000  </a:t>
            </a: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Fragment n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283995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283995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26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CONTEXT BASED HEADER COMPRESSION: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126"/>
          <p:cNvSpPr txBox="1"/>
          <p:nvPr/>
        </p:nvSpPr>
        <p:spPr>
          <a:xfrm>
            <a:off x="471960" y="1728000"/>
            <a:ext cx="8221680" cy="3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lang="en-US" sz="14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Drawbacks of HC1 and HC2 :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−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Insufficient for most practical uses of IPv6 in 6LoWPAN.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Noto Sans Symbols"/>
              <a:buChar char="−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HC1 is most effective for link – local unicast communication.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6000" marR="0" lvl="2" indent="-287999" algn="l" rtl="0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local address are commonly used for local protocol interactions such as IPv6 Neighbour Discovery, DHCPv6 or Routing protocols.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6000" marR="0" lvl="2" indent="-287999" algn="l" rtl="0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are not used for application layer traffic.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Routable addresses must be used for communication with devices that are outside 6LoWPAN OR when IP routing is used within 6LoWPAN.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Routable addresses, HC1 requires source and destination address prefix to be carried in-line.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destination is multicast address, HC1 requires full 128-bit address to be carried in-line.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7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127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LoWPAN_IPHC : </a:t>
            </a: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encoding format for effective compression of Local, Global and multicast IPv6 addresses.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also allows compression of some commonly used Hop Limit values.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2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LoWPAN_NHC :</a:t>
            </a:r>
            <a:r>
              <a:rPr lang="en-US" sz="2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encoding format for arbitrary next headers 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8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ASSUMPTIONS MADE BY LoWPAN_IPHC: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128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Version 6, Traffic class and flow label are set to zero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Payload length can be inferred from lower layers from either the fragmentation header or the IEEE 802.15.4 header.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Hop Limit will be set to a well known value by the source.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Addresses assigned to 6LoWPAN interfaces will be informed using the link local prefix or a small set of routable prefixes assigned to the entire 6LoWPAN.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Addresses assigned to 6LoWPAN interfaces are formed with an IID derived directly from either 64-bit extended or 16-bit short addresses.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8"/>
          <p:cNvSpPr txBox="1"/>
          <p:nvPr/>
        </p:nvSpPr>
        <p:spPr>
          <a:xfrm>
            <a:off x="468360" y="202320"/>
            <a:ext cx="8229600" cy="54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endParaRPr sz="4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8"/>
          <p:cNvSpPr txBox="1"/>
          <p:nvPr/>
        </p:nvSpPr>
        <p:spPr>
          <a:xfrm>
            <a:off x="457200" y="970920"/>
            <a:ext cx="8229600" cy="3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rmAutofit/>
          </a:bodyPr>
          <a:lstStyle/>
          <a:p>
            <a:pPr marL="342720" marR="0" lvl="0" indent="-3427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LoWPANs are stub networks</a:t>
            </a:r>
            <a:endParaRPr sz="3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720" marR="0" lvl="0" indent="-342720" algn="l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LoWPAN</a:t>
            </a:r>
            <a:endParaRPr sz="3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680" marR="0" lvl="1" indent="-28548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 Edge Router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720" marR="0" lvl="0" indent="-342720" algn="l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Extended LoWPAN</a:t>
            </a:r>
            <a:endParaRPr sz="3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680" marR="0" lvl="1" indent="-28548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Edge Routers with common backbone link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720" marR="0" lvl="0" indent="-342720" algn="l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Ad-hoc LoWPAN</a:t>
            </a:r>
            <a:endParaRPr sz="3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680" marR="0" lvl="1" indent="-28548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route outside the LoWPAN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720" marR="0" lvl="0" indent="-342720" algn="l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Internet Integration issues</a:t>
            </a:r>
            <a:endParaRPr sz="3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680" marR="0" lvl="1" indent="-28548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Maximum transmission unit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680" marR="0" lvl="1" indent="-28548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 protocols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680" marR="0" lvl="1" indent="-28548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IPv4 interconnectivity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680" marR="0" lvl="1" indent="-28548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Firewalls and NATs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680" marR="0" lvl="1" indent="-28548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480" y="2971800"/>
            <a:ext cx="3353040" cy="110952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8"/>
          <p:cNvSpPr/>
          <p:nvPr/>
        </p:nvSpPr>
        <p:spPr>
          <a:xfrm>
            <a:off x="5792040" y="4057560"/>
            <a:ext cx="2181600" cy="276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IPv6-LoWPAN Router Stack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29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LOWPAN_IPHC Base Format: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129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1" name="Google Shape;761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8720" y="2312640"/>
            <a:ext cx="7343280" cy="164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0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130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8" name="Google Shape;768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000" y="2448000"/>
            <a:ext cx="7019640" cy="260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4720" y="656640"/>
            <a:ext cx="7343280" cy="164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31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IPv6 Packet Format: </a:t>
            </a:r>
            <a:r>
              <a:rPr lang="en-US" sz="1800"/>
              <a:t/>
            </a:r>
            <a:br>
              <a:rPr lang="en-US" sz="1800"/>
            </a:b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(Recall)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131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6" name="Google Shape;776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8480" y="1071720"/>
            <a:ext cx="5477400" cy="355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32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132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3" name="Google Shape;783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20" y="-1440"/>
            <a:ext cx="728604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33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133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2800" y="-1440"/>
            <a:ext cx="686268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34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134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7" name="Google Shape;797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7560" y="-1440"/>
            <a:ext cx="737352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35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135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4" name="Google Shape;804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9880" y="-1440"/>
            <a:ext cx="660852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36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136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1" name="Google Shape;811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6880" y="-1440"/>
            <a:ext cx="673452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7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37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8" name="Google Shape;818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4480" y="-1440"/>
            <a:ext cx="697968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38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4" name="Google Shape;824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000" y="112680"/>
            <a:ext cx="684720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38"/>
          <p:cNvSpPr txBox="1"/>
          <p:nvPr/>
        </p:nvSpPr>
        <p:spPr>
          <a:xfrm>
            <a:off x="5551200" y="3109680"/>
            <a:ext cx="2520000" cy="34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latin typeface="Arial"/>
                <a:ea typeface="Arial"/>
                <a:cs typeface="Arial"/>
                <a:sym typeface="Arial"/>
              </a:rPr>
              <a:t>FFXX::00XX:XXXX      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138"/>
          <p:cNvSpPr txBox="1"/>
          <p:nvPr/>
        </p:nvSpPr>
        <p:spPr>
          <a:xfrm>
            <a:off x="5184000" y="3960000"/>
            <a:ext cx="2520000" cy="34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latin typeface="Arial"/>
                <a:ea typeface="Arial"/>
                <a:cs typeface="Arial"/>
                <a:sym typeface="Arial"/>
              </a:rPr>
              <a:t>FF0X::0XXX               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138"/>
          <p:cNvSpPr/>
          <p:nvPr/>
        </p:nvSpPr>
        <p:spPr>
          <a:xfrm>
            <a:off x="2520000" y="3240000"/>
            <a:ext cx="2160000" cy="144000"/>
          </a:xfrm>
          <a:prstGeom prst="rect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38"/>
          <p:cNvSpPr/>
          <p:nvPr/>
        </p:nvSpPr>
        <p:spPr>
          <a:xfrm>
            <a:off x="2592000" y="3960000"/>
            <a:ext cx="1872000" cy="216000"/>
          </a:xfrm>
          <a:prstGeom prst="rect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2161</Words>
  <PresentationFormat>On-screen Show (16:9)</PresentationFormat>
  <Paragraphs>256</Paragraphs>
  <Slides>108</Slides>
  <Notes>108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Arial</vt:lpstr>
      <vt:lpstr>Times New Roman</vt:lpstr>
      <vt:lpstr>Roboto</vt:lpstr>
      <vt:lpstr>Noto Sans Symbols</vt:lpstr>
      <vt:lpstr>Office Theme</vt:lpstr>
      <vt:lpstr>Office Theme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 Bhawana Rudra</dc:creator>
  <cp:lastModifiedBy>Dr Bhawana Rudra</cp:lastModifiedBy>
  <cp:revision>1</cp:revision>
  <dcterms:modified xsi:type="dcterms:W3CDTF">2022-01-06T04:23:27Z</dcterms:modified>
</cp:coreProperties>
</file>